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DAC98B3-9B68-45E6-9935-2BE2A15304CF}" type="datetimeFigureOut">
              <a:rPr lang="en-US" smtClean="0"/>
              <a:t>12/17/2008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9CE2A42-4D5F-4514-A8ED-EC60069358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8001000" cy="2003425"/>
          </a:xfrm>
        </p:spPr>
        <p:txBody>
          <a:bodyPr>
            <a:noAutofit/>
          </a:bodyPr>
          <a:lstStyle/>
          <a:p>
            <a:r>
              <a:rPr sz="6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Introduction To The New Testament Epistles</a:t>
            </a:r>
            <a:endParaRPr lang="en-US" sz="6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4953000" cy="1752600"/>
          </a:xfrm>
        </p:spPr>
        <p:txBody>
          <a:bodyPr>
            <a:normAutofit/>
          </a:bodyPr>
          <a:lstStyle/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~Paul’s Epistles</a:t>
            </a:r>
          </a:p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~Hebrews</a:t>
            </a:r>
          </a:p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~General Epistles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Owner\Local Settings\Temporary Internet Files\Content.IE5\N914KX1O\MPj0422237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962400"/>
            <a:ext cx="3352800" cy="26670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b="1" dirty="0" smtClean="0"/>
              <a:t>Characteristics </a:t>
            </a:r>
            <a:r>
              <a:rPr lang="en-US" i="1" dirty="0" smtClean="0"/>
              <a:t>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</a:t>
            </a:r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Greatness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Romans is considered the greatest of Paul’s letters because of its comprehensive, universal, dogmatic, and systematic nature.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Tributes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Luther: “</a:t>
            </a:r>
            <a:r>
              <a:rPr lang="en-US" i="1" dirty="0" smtClean="0"/>
              <a:t>the chief book of the NT and the purest gospel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Coleridge: “</a:t>
            </a:r>
            <a:r>
              <a:rPr lang="en-US" i="1" dirty="0" smtClean="0"/>
              <a:t>the profoundest book in existence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Meyer: “</a:t>
            </a:r>
            <a:r>
              <a:rPr lang="en-US" i="1" dirty="0" smtClean="0"/>
              <a:t>the greatest and richest of all apostolic works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Godet</a:t>
            </a:r>
            <a:r>
              <a:rPr lang="en-US" dirty="0" smtClean="0"/>
              <a:t>: “</a:t>
            </a:r>
            <a:r>
              <a:rPr lang="en-US" i="1" dirty="0" smtClean="0"/>
              <a:t>the cathedral of the Christian faith</a:t>
            </a:r>
            <a:r>
              <a:rPr lang="en-US" dirty="0" smtClean="0"/>
              <a:t>.” 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Doctrines </a:t>
            </a:r>
            <a:r>
              <a:rPr lang="en-US" i="1" dirty="0" smtClean="0"/>
              <a:t>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  <a:r>
              <a:rPr lang="en-US" dirty="0" smtClean="0"/>
              <a:t> – stresses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</a:t>
            </a:r>
            <a:r>
              <a:rPr lang="en-US" dirty="0" smtClean="0"/>
              <a:t> before God in heart and life.</a:t>
            </a:r>
          </a:p>
          <a:p>
            <a:pPr marL="624078" indent="-514350">
              <a:buFont typeface="+mj-lt"/>
              <a:buAutoNum type="arabicParenR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Justification</a:t>
            </a:r>
            <a:r>
              <a:rPr lang="en-US" dirty="0" smtClean="0"/>
              <a:t> – stresses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forgiveness</a:t>
            </a:r>
            <a:r>
              <a:rPr lang="en-US" dirty="0" smtClean="0"/>
              <a:t>, freedom from the guilt of sin.</a:t>
            </a:r>
          </a:p>
          <a:p>
            <a:pPr marL="624078" indent="-514350">
              <a:buFont typeface="+mj-lt"/>
              <a:buAutoNum type="arabicParenR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Election</a:t>
            </a:r>
            <a:r>
              <a:rPr lang="en-US" dirty="0" smtClean="0"/>
              <a:t> – God’s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choice</a:t>
            </a:r>
            <a:r>
              <a:rPr lang="en-US" dirty="0" smtClean="0"/>
              <a:t> of those who are in Christ to be saved from sin.</a:t>
            </a:r>
          </a:p>
          <a:p>
            <a:pPr marL="624078" indent="-514350">
              <a:buFont typeface="+mj-lt"/>
              <a:buAutoNum type="arabicParenR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Sanctification</a:t>
            </a:r>
            <a:r>
              <a:rPr lang="en-US" dirty="0" smtClean="0"/>
              <a:t> – stresses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separation</a:t>
            </a:r>
            <a:r>
              <a:rPr lang="en-US" dirty="0" smtClean="0"/>
              <a:t> from uncleanness unto “the master’s use.”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r>
              <a:rPr lang="en-US" dirty="0" smtClean="0"/>
              <a:t> of the Book…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arenR"/>
            </a:pPr>
            <a:r>
              <a:rPr lang="en-US" dirty="0" smtClean="0"/>
              <a:t>“All have sinned” </a:t>
            </a:r>
            <a:r>
              <a:rPr lang="en-US" sz="2000" dirty="0" smtClean="0"/>
              <a:t>(3:23) </a:t>
            </a:r>
            <a:r>
              <a:rPr lang="en-US" dirty="0" smtClean="0"/>
              <a:t>– All unconverted are guilty before God, Jews and Gentiles alike </a:t>
            </a:r>
            <a:r>
              <a:rPr lang="en-US" sz="2000" dirty="0" smtClean="0"/>
              <a:t>(1:16-3:20)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All men are in need of salvation – both the Gentiles and Jews </a:t>
            </a:r>
            <a:r>
              <a:rPr lang="en-US" sz="2000" dirty="0" smtClean="0"/>
              <a:t>(1:18-32, 2:1-3:20)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Salvation is accomplished by Jesus Christ, by His atoning death and triumphant resurrection </a:t>
            </a:r>
            <a:r>
              <a:rPr lang="en-US" sz="2000" dirty="0" smtClean="0"/>
              <a:t>(3:21-8:39)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We ALL, through obedient faith, are one body in Christ, in whom we have redemption and the hope of eternal life </a:t>
            </a:r>
            <a:r>
              <a:rPr lang="en-US" sz="2000" dirty="0" smtClean="0"/>
              <a:t>(6:3-4, 11, 17-18, 23; 12:4-5)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We should show our gratitude for so great a salvation by surrendering ourselves to the service of God, which is true freedom </a:t>
            </a:r>
            <a:r>
              <a:rPr lang="en-US" sz="2000" dirty="0" smtClean="0"/>
              <a:t>(</a:t>
            </a:r>
            <a:r>
              <a:rPr lang="en-US" sz="2000" dirty="0" err="1" smtClean="0"/>
              <a:t>Chs</a:t>
            </a:r>
            <a:r>
              <a:rPr lang="en-US" sz="2000" dirty="0" smtClean="0"/>
              <a:t>. 12-16) 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</a:t>
            </a:r>
            <a:r>
              <a:rPr lang="en-US" i="1" dirty="0" smtClean="0"/>
              <a:t>to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ROMANS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en-US" dirty="0" smtClean="0"/>
              <a:t>The righteousness of God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God imputes righteousness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Justification by faith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“Led by the Spirit”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“And so all Israel shall be saved”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Writers and Divisions of the Epistles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Epistles </a:t>
            </a:r>
            <a:r>
              <a:rPr lang="en-US" i="1" dirty="0" smtClean="0"/>
              <a:t>(letters) </a:t>
            </a:r>
            <a:r>
              <a:rPr lang="en-US" dirty="0" smtClean="0"/>
              <a:t>from Romans – Jude were </a:t>
            </a:r>
            <a:r>
              <a:rPr lang="en-US" i="1" dirty="0" smtClean="0"/>
              <a:t>addressed to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</a:t>
            </a:r>
          </a:p>
          <a:p>
            <a:endParaRPr lang="en-US" dirty="0" smtClean="0"/>
          </a:p>
          <a:p>
            <a:r>
              <a:rPr lang="en-US" dirty="0" smtClean="0"/>
              <a:t>The known authors were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Paul, Peter, James, John &amp; Jude</a:t>
            </a:r>
            <a:r>
              <a:rPr lang="en-US" dirty="0" smtClean="0"/>
              <a:t> 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principal groups </a:t>
            </a:r>
            <a:r>
              <a:rPr lang="en-US" dirty="0" smtClean="0"/>
              <a:t>of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letters: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b="1" dirty="0" smtClean="0"/>
              <a:t>Paul’s epistles </a:t>
            </a:r>
            <a:r>
              <a:rPr lang="en-US" dirty="0" smtClean="0"/>
              <a:t>(13) – Romans through Titus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b="1" dirty="0" smtClean="0"/>
              <a:t>Hebrews</a:t>
            </a:r>
            <a:r>
              <a:rPr lang="en-US" dirty="0" smtClean="0"/>
              <a:t> – author unknown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b="1" dirty="0" smtClean="0"/>
              <a:t>General epistles </a:t>
            </a:r>
            <a:r>
              <a:rPr lang="en-US" dirty="0" smtClean="0"/>
              <a:t>(7) – James through Jude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Purpose of the Epistles…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/>
          <a:lstStyle/>
          <a:p>
            <a:r>
              <a:rPr lang="en-US" sz="3200" dirty="0" smtClean="0"/>
              <a:t>To give instruction to the church, “</a:t>
            </a:r>
            <a:r>
              <a:rPr lang="en-US" sz="3200" i="1" dirty="0" smtClean="0"/>
              <a:t>for the perfecting of the saints</a:t>
            </a:r>
            <a:r>
              <a:rPr lang="en-US" sz="3200" dirty="0" smtClean="0"/>
              <a:t>” (Eph.4:12).</a:t>
            </a:r>
          </a:p>
          <a:p>
            <a:pPr marL="925830" lvl="1" indent="-514350">
              <a:buFont typeface="Arial" pitchFamily="34" charset="0"/>
              <a:buChar char="•"/>
            </a:pPr>
            <a:r>
              <a:rPr lang="en-US" sz="2800" dirty="0" smtClean="0"/>
              <a:t>…to build up the church spiritually by encouraging, consoling, reproving, and exhorting the brethren; </a:t>
            </a:r>
          </a:p>
          <a:p>
            <a:pPr marL="925830" lvl="1" indent="-514350">
              <a:buFont typeface="Arial" pitchFamily="34" charset="0"/>
              <a:buChar char="•"/>
            </a:pPr>
            <a:r>
              <a:rPr lang="en-US" sz="2800" dirty="0" smtClean="0"/>
              <a:t>…by strengthening their faith, correcting false doctrine, and giving special instruction in doctrine and practical duties</a:t>
            </a:r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458200" cy="2119312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Epistle To The ROMANS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5715000"/>
            <a:ext cx="4953000" cy="838200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TO ROMANS</a:t>
            </a: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 descr="C:\Documents and Settings\Owner\Local Settings\Temporary Internet Files\Content.IE5\N914KX1O\MPj03960280000[1].jp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762000" y="3962400"/>
            <a:ext cx="3581399" cy="1894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Keys To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</a:t>
            </a:r>
            <a:r>
              <a:rPr lang="en-US" b="1" i="1" dirty="0" smtClean="0"/>
              <a:t>…</a:t>
            </a:r>
            <a:endParaRPr lang="en-US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74336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Key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3200" dirty="0" smtClean="0"/>
              <a:t>…   </a:t>
            </a:r>
          </a:p>
          <a:p>
            <a:pPr lvl="1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“Righteousness”</a:t>
            </a:r>
          </a:p>
          <a:p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VERSES…</a:t>
            </a:r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lvl="1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1:16-17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“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am not ashamed of the gospel, for it is the power of God for salvation to everyone who believes, to the Jew first and also to the Greek.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it the righteousness of God is revealed from faith for faith, as it is written, "The righteous shall live by faith."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Keys To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</a:t>
            </a:r>
            <a:r>
              <a:rPr lang="en-US" b="1" i="1" dirty="0" smtClean="0"/>
              <a:t>…</a:t>
            </a:r>
            <a:endParaRPr lang="en-US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21936"/>
          </a:xfrm>
        </p:spPr>
        <p:txBody>
          <a:bodyPr>
            <a:normAutofit/>
          </a:bodyPr>
          <a:lstStyle/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PHRASE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  </a:t>
            </a:r>
          </a:p>
          <a:p>
            <a:pPr lvl="1"/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“Made known to all nations for the obedience of faith” </a:t>
            </a:r>
            <a:r>
              <a:rPr lang="en-US" sz="3000" dirty="0" smtClean="0"/>
              <a:t>(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1:5; 16:26</a:t>
            </a:r>
            <a:r>
              <a:rPr lang="en-US" sz="3000" dirty="0" smtClean="0"/>
              <a:t>)</a:t>
            </a:r>
          </a:p>
          <a:p>
            <a:endParaRPr lang="en-US" sz="3200" dirty="0" smtClean="0"/>
          </a:p>
          <a:p>
            <a:r>
              <a:rPr lang="en-US" sz="3200" i="1" dirty="0" smtClean="0"/>
              <a:t>Key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</a:t>
            </a:r>
            <a:r>
              <a:rPr lang="en-US" sz="3200" dirty="0" smtClean="0"/>
              <a:t>…</a:t>
            </a:r>
          </a:p>
          <a:p>
            <a:pPr lvl="1"/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US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</a:p>
          <a:p>
            <a:pPr lvl="1"/>
            <a:r>
              <a:rPr lang="en-US" sz="3000" dirty="0" smtClean="0"/>
              <a:t>Exhortations to Christian living!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Keys To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</a:t>
            </a:r>
            <a:r>
              <a:rPr lang="en-US" b="1" i="1" dirty="0" smtClean="0"/>
              <a:t>…</a:t>
            </a:r>
            <a:endParaRPr lang="en-US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21936"/>
          </a:xfrm>
        </p:spPr>
        <p:txBody>
          <a:bodyPr>
            <a:normAutofit/>
          </a:bodyPr>
          <a:lstStyle/>
          <a:p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SUBJECT…</a:t>
            </a:r>
          </a:p>
          <a:p>
            <a:pPr lvl="1"/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Justification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/>
              <a:t>is by obedient faith in Christ</a:t>
            </a:r>
          </a:p>
          <a:p>
            <a:pPr lvl="1"/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APPEAL…</a:t>
            </a:r>
          </a:p>
          <a:p>
            <a:pPr lvl="1"/>
            <a:r>
              <a:rPr lang="en-US" sz="2800" i="1" dirty="0" smtClean="0"/>
              <a:t>The gospel of Christ is God’s only power of salvation, to every obedient believer, all who are baptized into Christ, and who walk in newness of life </a:t>
            </a:r>
            <a:r>
              <a:rPr lang="en-US" i="1" dirty="0" smtClean="0"/>
              <a:t>(</a:t>
            </a:r>
            <a:r>
              <a:rPr lang="en-US" b="1" i="1" dirty="0" smtClean="0"/>
              <a:t>Ch. 1:16; 6:3-4</a:t>
            </a:r>
            <a:r>
              <a:rPr lang="en-US" i="1" dirty="0" smtClean="0"/>
              <a:t>)</a:t>
            </a:r>
            <a:endParaRPr lang="en-US" i="1" dirty="0" smtClean="0"/>
          </a:p>
          <a:p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</a:t>
            </a:r>
            <a:r>
              <a:rPr lang="en-US" dirty="0" smtClean="0"/>
              <a:t>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974336"/>
          </a:xfrm>
        </p:spPr>
        <p:txBody>
          <a:bodyPr/>
          <a:lstStyle/>
          <a:p>
            <a:r>
              <a:rPr lang="en-US" sz="3200" dirty="0" smtClean="0"/>
              <a:t>“</a:t>
            </a:r>
            <a:r>
              <a:rPr lang="en-US" sz="3200" b="1" i="1" dirty="0" smtClean="0"/>
              <a:t>Salvation</a:t>
            </a:r>
            <a:r>
              <a:rPr lang="en-US" sz="3200" dirty="0" smtClean="0"/>
              <a:t>” group of letters…</a:t>
            </a:r>
          </a:p>
          <a:p>
            <a:pPr lvl="1"/>
            <a:r>
              <a:rPr lang="en-US" sz="2800" dirty="0" smtClean="0"/>
              <a:t>Romans is included along with Galatians and 1&amp;2 Corinthians. </a:t>
            </a:r>
          </a:p>
          <a:p>
            <a:pPr lvl="1"/>
            <a:r>
              <a:rPr lang="en-US" sz="2800" dirty="0" smtClean="0"/>
              <a:t>Written on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missionary journey to Roman Christians (1:7) from Corinth</a:t>
            </a:r>
          </a:p>
          <a:p>
            <a:pPr lvl="1"/>
            <a:r>
              <a:rPr lang="en-US" sz="2800" dirty="0" smtClean="0"/>
              <a:t>All the epistles in this group deal with the doctrine of salvation</a:t>
            </a:r>
          </a:p>
          <a:p>
            <a:pPr lvl="1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</a:t>
            </a:r>
            <a:r>
              <a:rPr lang="en-US" sz="2800" dirty="0" smtClean="0"/>
              <a:t>: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gospel is God’s power of salvation to every believer, to the Jew first, and also to the Gentile. 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6172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gospel is the “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news of salvation</a:t>
            </a:r>
            <a:r>
              <a:rPr lang="en-US" sz="2800" dirty="0" smtClean="0"/>
              <a:t>” by obedient faith</a:t>
            </a:r>
          </a:p>
          <a:p>
            <a:pPr lvl="1"/>
            <a:r>
              <a:rPr lang="en-US" sz="2600" dirty="0" smtClean="0"/>
              <a:t>Paul’s purpose is to present a systematic explanation of the gospel (</a:t>
            </a:r>
            <a:r>
              <a:rPr lang="en-US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Chs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1-6</a:t>
            </a:r>
            <a:r>
              <a:rPr lang="en-US" sz="2600" dirty="0" smtClean="0"/>
              <a:t>);</a:t>
            </a:r>
          </a:p>
          <a:p>
            <a:pPr lvl="1"/>
            <a:r>
              <a:rPr lang="en-US" sz="2600" dirty="0" smtClean="0"/>
              <a:t>To justify preaching the gospel to the Gentiles, as well as to the Jews (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Ch. 3:8-30</a:t>
            </a:r>
            <a:r>
              <a:rPr lang="en-US" sz="2600" dirty="0" smtClean="0"/>
              <a:t>)</a:t>
            </a:r>
          </a:p>
          <a:p>
            <a:pPr lvl="1"/>
            <a:r>
              <a:rPr lang="en-US" dirty="0" smtClean="0"/>
              <a:t>To give the clearest and fullest exposition to the doctrines of sin and grace 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3:8; 5:20-21; 6:1-2</a:t>
            </a:r>
            <a:r>
              <a:rPr lang="en-US" dirty="0" smtClean="0"/>
              <a:t>)</a:t>
            </a:r>
          </a:p>
          <a:p>
            <a:pPr lvl="1"/>
            <a:r>
              <a:rPr lang="en-US" sz="2600" dirty="0" smtClean="0"/>
              <a:t>To give the divine solution to the universal dominion of sin and death in the universal redemption through Christ (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5:12-21</a:t>
            </a:r>
            <a:r>
              <a:rPr lang="en-US" sz="2600" dirty="0" smtClean="0"/>
              <a:t>)</a:t>
            </a:r>
          </a:p>
          <a:p>
            <a:pPr lvl="1"/>
            <a:r>
              <a:rPr lang="en-US" dirty="0" smtClean="0"/>
              <a:t>To overcome the bias of Jewish &amp; Gentile brethren toward one another 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2:1, 6-11; 14:3</a:t>
            </a:r>
            <a:r>
              <a:rPr lang="en-US" dirty="0" smtClean="0"/>
              <a:t>)</a:t>
            </a:r>
          </a:p>
          <a:p>
            <a:pPr lvl="1"/>
            <a:r>
              <a:rPr lang="en-US" sz="2600" dirty="0" smtClean="0"/>
              <a:t>And to instruct Christians in many practical duties (</a:t>
            </a:r>
            <a:r>
              <a:rPr lang="en-US" sz="2600" dirty="0" err="1" smtClean="0"/>
              <a:t>C</a:t>
            </a:r>
            <a:r>
              <a:rPr lang="en-US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hs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12-16</a:t>
            </a:r>
            <a:r>
              <a:rPr lang="en-US" sz="2600" dirty="0" smtClean="0"/>
              <a:t>) </a:t>
            </a:r>
            <a:endParaRPr lang="en-US" sz="2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245</TotalTime>
  <Words>787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Introduction To The New Testament Epistles</vt:lpstr>
      <vt:lpstr>Writers and Divisions of the Epistles</vt:lpstr>
      <vt:lpstr>The Purpose of the Epistles…</vt:lpstr>
      <vt:lpstr>The Epistle To The ROMANS</vt:lpstr>
      <vt:lpstr>Keys To ROMANS…</vt:lpstr>
      <vt:lpstr>Keys To ROMANS…</vt:lpstr>
      <vt:lpstr>Keys To ROMANS…</vt:lpstr>
      <vt:lpstr>Purpose of ROMANS…</vt:lpstr>
      <vt:lpstr>Slide 9</vt:lpstr>
      <vt:lpstr>Characteristics of ROMANS… </vt:lpstr>
      <vt:lpstr>Great Doctrines In ROMANS</vt:lpstr>
      <vt:lpstr>Summary of the Book…</vt:lpstr>
      <vt:lpstr>Keys to Understanding ROMANS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New Testament Epistles</dc:title>
  <dc:creator>User</dc:creator>
  <cp:lastModifiedBy>User</cp:lastModifiedBy>
  <cp:revision>18</cp:revision>
  <dcterms:created xsi:type="dcterms:W3CDTF">2008-12-17T17:52:37Z</dcterms:created>
  <dcterms:modified xsi:type="dcterms:W3CDTF">2008-12-17T21:57:50Z</dcterms:modified>
</cp:coreProperties>
</file>